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Space Mono"/>
      <p:regular r:id="rId33"/>
      <p:bold r:id="rId34"/>
      <p:italic r:id="rId35"/>
      <p:boldItalic r:id="rId36"/>
    </p:embeddedFont>
    <p:embeddedFont>
      <p:font typeface="Raleway"/>
      <p:regular r:id="rId37"/>
      <p:bold r:id="rId38"/>
      <p:italic r:id="rId39"/>
      <p:boldItalic r:id="rId40"/>
    </p:embeddedFont>
    <p:embeddedFont>
      <p:font typeface="Bebas Neue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20" Type="http://schemas.openxmlformats.org/officeDocument/2006/relationships/slide" Target="slides/slide15.xml"/><Relationship Id="rId41" Type="http://schemas.openxmlformats.org/officeDocument/2006/relationships/font" Target="fonts/BebasNeue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SpaceMon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paceMono-italic.fntdata"/><Relationship Id="rId12" Type="http://schemas.openxmlformats.org/officeDocument/2006/relationships/slide" Target="slides/slide7.xml"/><Relationship Id="rId34" Type="http://schemas.openxmlformats.org/officeDocument/2006/relationships/font" Target="fonts/SpaceMono-bold.fntdata"/><Relationship Id="rId15" Type="http://schemas.openxmlformats.org/officeDocument/2006/relationships/slide" Target="slides/slide10.xml"/><Relationship Id="rId37" Type="http://schemas.openxmlformats.org/officeDocument/2006/relationships/font" Target="fonts/Raleway-regular.fntdata"/><Relationship Id="rId14" Type="http://schemas.openxmlformats.org/officeDocument/2006/relationships/slide" Target="slides/slide9.xml"/><Relationship Id="rId36" Type="http://schemas.openxmlformats.org/officeDocument/2006/relationships/font" Target="fonts/SpaceMono-boldItalic.fntdata"/><Relationship Id="rId17" Type="http://schemas.openxmlformats.org/officeDocument/2006/relationships/slide" Target="slides/slide12.xml"/><Relationship Id="rId39" Type="http://schemas.openxmlformats.org/officeDocument/2006/relationships/font" Target="fonts/Raleway-italic.fntdata"/><Relationship Id="rId16" Type="http://schemas.openxmlformats.org/officeDocument/2006/relationships/slide" Target="slides/slide11.xml"/><Relationship Id="rId38" Type="http://schemas.openxmlformats.org/officeDocument/2006/relationships/font" Target="fonts/Raleway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 welcome. My project was on Building a regular expression Interpreter.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14d588776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14d58877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its a method for converting regular expressions to their respective NFA diagrams. I’m not going to go into the depth of about the inner workings of why this </a:t>
            </a:r>
            <a:r>
              <a:rPr lang="en"/>
              <a:t>algorithm</a:t>
            </a:r>
            <a:r>
              <a:rPr lang="en"/>
              <a:t> works or its history. I’m just going to explain how it works. To begin all you need to know is that their are 5 rules to this algorithm. 1. An empty expression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14d58877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14d58877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 know the rules, let’s convert a regular expression a(a|b)*b. So where do we start? At the </a:t>
            </a:r>
            <a:r>
              <a:rPr lang="en"/>
              <a:t>beginning. The first symbol is an “a”, so we follow rule #2, but we come across it twice so we have to add it to the NFA stack twice.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14d588776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214d58877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 know the rules, let’s convert a regular expression a(a|b)*b. So where do we start? At the beginning. The </a:t>
            </a:r>
            <a:r>
              <a:rPr lang="en"/>
              <a:t>third</a:t>
            </a:r>
            <a:r>
              <a:rPr lang="en"/>
              <a:t> symbol is an “b”, so we follow rule #2 </a:t>
            </a:r>
            <a:r>
              <a:rPr lang="en"/>
              <a:t>again</a:t>
            </a:r>
            <a:r>
              <a:rPr lang="en"/>
              <a:t> and add it to the NFA stack.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214d58877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214d58877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| symbol is used for the Union expression, which means we need to use rule #3. So what we have to do is pop NFA3, and NFA2 to make a new NFA4.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14d588776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14d58877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we are </a:t>
            </a:r>
            <a:r>
              <a:rPr lang="en"/>
              <a:t>handling</a:t>
            </a:r>
            <a:r>
              <a:rPr lang="en"/>
              <a:t> the kleene star operation. So we will take NFA4 and kleene star it to create a new NFA5. By the way everytime we create a new NFA we always have to declassify the old NFA, in this case NFA4, the start state and accept state because we have new start and accepts for NFA5.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214d58877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214d58877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Following rule #4, concatentation, we start by </a:t>
            </a:r>
            <a:r>
              <a:rPr lang="en"/>
              <a:t>popping</a:t>
            </a:r>
            <a:r>
              <a:rPr lang="en"/>
              <a:t> off the two NFA’s to combine, NFA5, NFA1 which creates NFA6.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14d588776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214d588776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We’ve done this before so now we are processing the input ‘b’ following rule #2.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14d588776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214d58877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time for the final rule using rule #4, concatenation. I won’t go into that much detail, do the same steps as before and you should have a final NFA. And at this </a:t>
            </a:r>
            <a:r>
              <a:rPr lang="en"/>
              <a:t>point</a:t>
            </a:r>
            <a:r>
              <a:rPr lang="en"/>
              <a:t> our project would relaize it doesn’t have anymore to read there for pop the only NFA left and that is our Final NFA.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214d58877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214d58877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 have some understanding of thompson’s </a:t>
            </a:r>
            <a:r>
              <a:rPr lang="en"/>
              <a:t>algorithm</a:t>
            </a:r>
            <a:r>
              <a:rPr lang="en"/>
              <a:t>, lets get into how I developed the NFA. First I created a </a:t>
            </a:r>
            <a:r>
              <a:rPr lang="en"/>
              <a:t>data structure to represent NFAs…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2683168d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2683168d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with the regular expression defined, the parser developed, and the NFA </a:t>
            </a:r>
            <a:r>
              <a:rPr lang="en"/>
              <a:t>using</a:t>
            </a:r>
            <a:r>
              <a:rPr lang="en"/>
              <a:t> thompson’s construction, I have a fully functioning product.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14d5887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14d5887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3cbf4076cd0ea9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3cbf4076cd0ea9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14d588776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14d588776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listening. Are there any question?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214d58877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214d58877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214d588776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214d588776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you answer the question you started with? To put it more structurally, While regex is intuitive for humans, computers need a structured way to evaluate it. Thompson's construction transforms regex into an automaton, a machine-readable format that allows syst atic and efficient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pattern matching.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3cbf4076cd0ea9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3cbf4076cd0ea9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3cbf4076cd0ea9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53cbf4076cd0ea9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3cbf4076cd0ea9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3cbf4076cd0ea9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3cbf4076cd0ea9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3cbf4076cd0ea9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2683168d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2683168d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2683168d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2683168d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14d58877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14d58877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Regex provides a clear, hands-on demonstration of how abstract theoretical concepts, translate into real-world tools used in search engines, syntax parsing,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14d58877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14d58877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check if a given string is a valid email address by ensuring it contains an "@" symbol, a domain name, and a top-level domain (like ".com").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14d58877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214d58877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14d58877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214d58877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14d58877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14d58877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669825" y="1330571"/>
            <a:ext cx="58044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92500" y="3586871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hasCustomPrompt="1" type="title"/>
          </p:nvPr>
        </p:nvSpPr>
        <p:spPr>
          <a:xfrm>
            <a:off x="1501351" y="1315700"/>
            <a:ext cx="834300" cy="3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2" name="Google Shape;42;p13"/>
          <p:cNvSpPr txBox="1"/>
          <p:nvPr>
            <p:ph idx="1" type="subTitle"/>
          </p:nvPr>
        </p:nvSpPr>
        <p:spPr>
          <a:xfrm>
            <a:off x="717550" y="2221986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hasCustomPrompt="1" idx="2" type="title"/>
          </p:nvPr>
        </p:nvSpPr>
        <p:spPr>
          <a:xfrm>
            <a:off x="4154850" y="1315700"/>
            <a:ext cx="834300" cy="3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/>
          <p:nvPr>
            <p:ph idx="3" type="subTitle"/>
          </p:nvPr>
        </p:nvSpPr>
        <p:spPr>
          <a:xfrm>
            <a:off x="3403800" y="2221986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hasCustomPrompt="1" idx="4" type="title"/>
          </p:nvPr>
        </p:nvSpPr>
        <p:spPr>
          <a:xfrm>
            <a:off x="6797850" y="1315700"/>
            <a:ext cx="867600" cy="3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5" type="subTitle"/>
          </p:nvPr>
        </p:nvSpPr>
        <p:spPr>
          <a:xfrm>
            <a:off x="6090050" y="2221986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hasCustomPrompt="1" idx="6" type="title"/>
          </p:nvPr>
        </p:nvSpPr>
        <p:spPr>
          <a:xfrm>
            <a:off x="1501351" y="3104150"/>
            <a:ext cx="834300" cy="3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/>
          <p:nvPr>
            <p:ph idx="7" type="subTitle"/>
          </p:nvPr>
        </p:nvSpPr>
        <p:spPr>
          <a:xfrm>
            <a:off x="717550" y="4030416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hasCustomPrompt="1" idx="8" type="title"/>
          </p:nvPr>
        </p:nvSpPr>
        <p:spPr>
          <a:xfrm>
            <a:off x="4154850" y="3104150"/>
            <a:ext cx="834300" cy="3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/>
          <p:nvPr>
            <p:ph idx="9" type="subTitle"/>
          </p:nvPr>
        </p:nvSpPr>
        <p:spPr>
          <a:xfrm>
            <a:off x="3403800" y="4030416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hasCustomPrompt="1" idx="13" type="title"/>
          </p:nvPr>
        </p:nvSpPr>
        <p:spPr>
          <a:xfrm>
            <a:off x="6797850" y="3104150"/>
            <a:ext cx="867600" cy="39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/>
          <p:nvPr>
            <p:ph idx="14" type="subTitle"/>
          </p:nvPr>
        </p:nvSpPr>
        <p:spPr>
          <a:xfrm>
            <a:off x="6090050" y="4030416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6" type="subTitle"/>
          </p:nvPr>
        </p:nvSpPr>
        <p:spPr>
          <a:xfrm>
            <a:off x="717550" y="1878300"/>
            <a:ext cx="2336400" cy="39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7" type="subTitle"/>
          </p:nvPr>
        </p:nvSpPr>
        <p:spPr>
          <a:xfrm>
            <a:off x="3403800" y="1878300"/>
            <a:ext cx="2336400" cy="39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8" type="subTitle"/>
          </p:nvPr>
        </p:nvSpPr>
        <p:spPr>
          <a:xfrm>
            <a:off x="6090050" y="1878300"/>
            <a:ext cx="2336400" cy="39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9" type="subTitle"/>
          </p:nvPr>
        </p:nvSpPr>
        <p:spPr>
          <a:xfrm>
            <a:off x="717550" y="3638025"/>
            <a:ext cx="2336400" cy="39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20" type="subTitle"/>
          </p:nvPr>
        </p:nvSpPr>
        <p:spPr>
          <a:xfrm>
            <a:off x="3403800" y="3638025"/>
            <a:ext cx="2336400" cy="39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21" type="subTitle"/>
          </p:nvPr>
        </p:nvSpPr>
        <p:spPr>
          <a:xfrm>
            <a:off x="6090050" y="3638025"/>
            <a:ext cx="2336400" cy="39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902375" y="3382750"/>
            <a:ext cx="3354000" cy="12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4902375" y="1174150"/>
            <a:ext cx="3354000" cy="21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723900" y="552450"/>
            <a:ext cx="7696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723900" y="552450"/>
            <a:ext cx="7696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723900" y="552450"/>
            <a:ext cx="7696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" type="subTitle"/>
          </p:nvPr>
        </p:nvSpPr>
        <p:spPr>
          <a:xfrm>
            <a:off x="720000" y="28905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2" type="subTitle"/>
          </p:nvPr>
        </p:nvSpPr>
        <p:spPr>
          <a:xfrm>
            <a:off x="720000" y="3301372"/>
            <a:ext cx="23364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3" type="subTitle"/>
          </p:nvPr>
        </p:nvSpPr>
        <p:spPr>
          <a:xfrm>
            <a:off x="3403800" y="3301372"/>
            <a:ext cx="23364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4" type="subTitle"/>
          </p:nvPr>
        </p:nvSpPr>
        <p:spPr>
          <a:xfrm>
            <a:off x="6087600" y="3301372"/>
            <a:ext cx="23364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5" type="subTitle"/>
          </p:nvPr>
        </p:nvSpPr>
        <p:spPr>
          <a:xfrm>
            <a:off x="3403800" y="28905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6" type="subTitle"/>
          </p:nvPr>
        </p:nvSpPr>
        <p:spPr>
          <a:xfrm>
            <a:off x="6087600" y="28905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ctrTitle"/>
          </p:nvPr>
        </p:nvSpPr>
        <p:spPr>
          <a:xfrm>
            <a:off x="2430000" y="721025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" name="Google Shape;83;p20"/>
          <p:cNvSpPr txBox="1"/>
          <p:nvPr>
            <p:ph idx="1" type="subTitle"/>
          </p:nvPr>
        </p:nvSpPr>
        <p:spPr>
          <a:xfrm>
            <a:off x="2989800" y="1757163"/>
            <a:ext cx="3160500" cy="10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4" name="Google Shape;84;p20"/>
          <p:cNvSpPr txBox="1"/>
          <p:nvPr/>
        </p:nvSpPr>
        <p:spPr>
          <a:xfrm>
            <a:off x="2210700" y="3648615"/>
            <a:ext cx="471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</a:pPr>
            <a:r>
              <a:rPr b="1"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CREDITS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: This presentation template was created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infographics &amp; images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20000" y="2690115"/>
            <a:ext cx="7704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3774850" y="1485750"/>
            <a:ext cx="1594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036075" y="3474276"/>
            <a:ext cx="5071800" cy="4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17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723900" y="552450"/>
            <a:ext cx="7696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196550" y="2816201"/>
            <a:ext cx="3096000" cy="53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2" type="subTitle"/>
          </p:nvPr>
        </p:nvSpPr>
        <p:spPr>
          <a:xfrm>
            <a:off x="4851450" y="2816201"/>
            <a:ext cx="3096000" cy="53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3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Mono"/>
              <a:buNone/>
              <a:defRPr sz="24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3" type="subTitle"/>
          </p:nvPr>
        </p:nvSpPr>
        <p:spPr>
          <a:xfrm>
            <a:off x="1320900" y="3361947"/>
            <a:ext cx="28473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4" type="subTitle"/>
          </p:nvPr>
        </p:nvSpPr>
        <p:spPr>
          <a:xfrm>
            <a:off x="5024100" y="3361947"/>
            <a:ext cx="27507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23900" y="552450"/>
            <a:ext cx="7696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  <a:defRPr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720000" y="535000"/>
            <a:ext cx="38790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720000" y="1951250"/>
            <a:ext cx="4363800" cy="26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solidFill>
                  <a:srgbClr val="434343"/>
                </a:solidFill>
              </a:defRPr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rgbClr val="434343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rgbClr val="434343"/>
                </a:solidFill>
              </a:defRPr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rgbClr val="434343"/>
                </a:solidFill>
              </a:defRPr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  <a:defRPr sz="3500">
                <a:solidFill>
                  <a:schemeClr val="lt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2.png"/><Relationship Id="rId6" Type="http://schemas.openxmlformats.org/officeDocument/2006/relationships/image" Target="../media/image24.jpg"/><Relationship Id="rId7" Type="http://schemas.openxmlformats.org/officeDocument/2006/relationships/image" Target="../media/image34.jpg"/><Relationship Id="rId8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2.png"/><Relationship Id="rId6" Type="http://schemas.openxmlformats.org/officeDocument/2006/relationships/image" Target="../media/image33.jpg"/><Relationship Id="rId7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2.png"/><Relationship Id="rId6" Type="http://schemas.openxmlformats.org/officeDocument/2006/relationships/image" Target="../media/image31.jpg"/><Relationship Id="rId7" Type="http://schemas.openxmlformats.org/officeDocument/2006/relationships/image" Target="../media/image41.jpg"/><Relationship Id="rId8" Type="http://schemas.openxmlformats.org/officeDocument/2006/relationships/image" Target="../media/image3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2.pn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8" Type="http://schemas.openxmlformats.org/officeDocument/2006/relationships/image" Target="../media/image3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g"/><Relationship Id="rId4" Type="http://schemas.openxmlformats.org/officeDocument/2006/relationships/image" Target="../media/image3.png"/><Relationship Id="rId9" Type="http://schemas.openxmlformats.org/officeDocument/2006/relationships/image" Target="../media/image47.jpg"/><Relationship Id="rId5" Type="http://schemas.openxmlformats.org/officeDocument/2006/relationships/image" Target="../media/image4.png"/><Relationship Id="rId6" Type="http://schemas.openxmlformats.org/officeDocument/2006/relationships/image" Target="../media/image52.png"/><Relationship Id="rId7" Type="http://schemas.openxmlformats.org/officeDocument/2006/relationships/image" Target="../media/image43.jpg"/><Relationship Id="rId8" Type="http://schemas.openxmlformats.org/officeDocument/2006/relationships/image" Target="../media/image4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2.png"/><Relationship Id="rId6" Type="http://schemas.openxmlformats.org/officeDocument/2006/relationships/image" Target="../media/image42.jpg"/><Relationship Id="rId7" Type="http://schemas.openxmlformats.org/officeDocument/2006/relationships/image" Target="../media/image4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49.jpg"/><Relationship Id="rId5" Type="http://schemas.openxmlformats.org/officeDocument/2006/relationships/image" Target="../media/image52.pn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8" Type="http://schemas.openxmlformats.org/officeDocument/2006/relationships/image" Target="../media/image4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QLRQ1TzyFZELQpNUnjaMAiVPGYdth0Iv/view" TargetMode="External"/><Relationship Id="rId4" Type="http://schemas.openxmlformats.org/officeDocument/2006/relationships/image" Target="../media/image5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2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ctrTitle"/>
          </p:nvPr>
        </p:nvSpPr>
        <p:spPr>
          <a:xfrm>
            <a:off x="1669825" y="1330571"/>
            <a:ext cx="58044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Buildings Regular Expression Interpreter</a:t>
            </a:r>
            <a:endParaRPr/>
          </a:p>
        </p:txBody>
      </p:sp>
      <p:sp>
        <p:nvSpPr>
          <p:cNvPr id="92" name="Google Shape;92;p23"/>
          <p:cNvSpPr txBox="1"/>
          <p:nvPr>
            <p:ph idx="1" type="subTitle"/>
          </p:nvPr>
        </p:nvSpPr>
        <p:spPr>
          <a:xfrm>
            <a:off x="2392525" y="3867461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Automata Theory through Practical Implementation</a:t>
            </a:r>
            <a:endParaRPr/>
          </a:p>
        </p:txBody>
      </p:sp>
      <p:pic>
        <p:nvPicPr>
          <p:cNvPr id="93" name="Google Shape;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90" y="484122"/>
            <a:ext cx="845820" cy="68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94" name="Google Shape;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178071" y="746473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95" name="Google Shape;9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840163">
            <a:off x="7713280" y="2789085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atrón de fondo&#10;&#10;Descripción generada automáticamente" id="96" name="Google Shape;9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232696" y="2760310"/>
            <a:ext cx="2911304" cy="23831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/>
          <p:nvPr>
            <p:ph idx="1" type="subTitle"/>
          </p:nvPr>
        </p:nvSpPr>
        <p:spPr>
          <a:xfrm>
            <a:off x="4664035" y="4633436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Kira Velez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708250" y="1704425"/>
            <a:ext cx="4363800" cy="30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Method of converting regular expressions to their respective NFA diagrams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5 Simple Rules: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">
                <a:solidFill>
                  <a:schemeClr val="lt1"/>
                </a:solidFill>
              </a:rPr>
              <a:t>An Empty Expression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">
                <a:solidFill>
                  <a:schemeClr val="lt1"/>
                </a:solidFill>
              </a:rPr>
              <a:t>A symbol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">
                <a:solidFill>
                  <a:schemeClr val="lt1"/>
                </a:solidFill>
              </a:rPr>
              <a:t>Union Expression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">
                <a:solidFill>
                  <a:schemeClr val="lt1"/>
                </a:solidFill>
              </a:rPr>
              <a:t>Concatenation(Intersection) Expression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b="1" lang="en">
                <a:solidFill>
                  <a:schemeClr val="lt1"/>
                </a:solidFill>
              </a:rPr>
              <a:t>Kleene Star Expression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0" name="Google Shape;210;p32"/>
          <p:cNvSpPr txBox="1"/>
          <p:nvPr>
            <p:ph type="title"/>
          </p:nvPr>
        </p:nvSpPr>
        <p:spPr>
          <a:xfrm>
            <a:off x="766975" y="382325"/>
            <a:ext cx="38790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Thompson’s Construction?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 b="0" l="24682" r="24984" t="0"/>
          <a:stretch/>
        </p:blipFill>
        <p:spPr>
          <a:xfrm>
            <a:off x="5264945" y="0"/>
            <a:ext cx="387905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212" name="Google Shape;21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213" name="Google Shape;21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214" name="Google Shape;214;p32"/>
          <p:cNvPicPr preferRelativeResize="0"/>
          <p:nvPr/>
        </p:nvPicPr>
        <p:blipFill rotWithShape="1">
          <a:blip r:embed="rId6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766975" y="382325"/>
            <a:ext cx="75966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a(a|b)*b</a:t>
            </a:r>
            <a:endParaRPr/>
          </a:p>
        </p:txBody>
      </p:sp>
      <p:pic>
        <p:nvPicPr>
          <p:cNvPr descr="Forma&#10;&#10;Descripción generada automáticamente" id="220" name="Google Shape;2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221" name="Google Shape;22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222" name="Google Shape;222;p33"/>
          <p:cNvPicPr preferRelativeResize="0"/>
          <p:nvPr/>
        </p:nvPicPr>
        <p:blipFill rotWithShape="1">
          <a:blip r:embed="rId5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7275" y="1551744"/>
            <a:ext cx="3996000" cy="157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645" y="1551750"/>
            <a:ext cx="1879350" cy="308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6550" y="1551750"/>
            <a:ext cx="1942830" cy="30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type="title"/>
          </p:nvPr>
        </p:nvSpPr>
        <p:spPr>
          <a:xfrm>
            <a:off x="766975" y="382325"/>
            <a:ext cx="75966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a(a|b)*b</a:t>
            </a:r>
            <a:endParaRPr/>
          </a:p>
        </p:txBody>
      </p:sp>
      <p:pic>
        <p:nvPicPr>
          <p:cNvPr descr="Forma&#10;&#10;Descripción generada automáticamente" id="231" name="Google Shape;23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232" name="Google Shape;23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233" name="Google Shape;233;p34"/>
          <p:cNvPicPr preferRelativeResize="0"/>
          <p:nvPr/>
        </p:nvPicPr>
        <p:blipFill rotWithShape="1">
          <a:blip r:embed="rId5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975" y="1642503"/>
            <a:ext cx="4008324" cy="185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7815" y="1642500"/>
            <a:ext cx="1963275" cy="33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766975" y="382325"/>
            <a:ext cx="75966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a(a|b)*b</a:t>
            </a:r>
            <a:endParaRPr/>
          </a:p>
        </p:txBody>
      </p:sp>
      <p:pic>
        <p:nvPicPr>
          <p:cNvPr descr="Forma&#10;&#10;Descripción generada automáticamente" id="241" name="Google Shape;24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242" name="Google Shape;24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243" name="Google Shape;243;p35"/>
          <p:cNvPicPr preferRelativeResize="0"/>
          <p:nvPr/>
        </p:nvPicPr>
        <p:blipFill rotWithShape="1">
          <a:blip r:embed="rId5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5475" y="1356625"/>
            <a:ext cx="2591250" cy="302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8551" y="1356629"/>
            <a:ext cx="2725378" cy="30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55750" y="1356623"/>
            <a:ext cx="1730610" cy="3028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>
            <p:ph type="title"/>
          </p:nvPr>
        </p:nvSpPr>
        <p:spPr>
          <a:xfrm>
            <a:off x="766975" y="4224188"/>
            <a:ext cx="75966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Syntax: aab</a:t>
            </a:r>
            <a:r>
              <a:rPr lang="en">
                <a:solidFill>
                  <a:srgbClr val="FF0000"/>
                </a:solidFill>
              </a:rPr>
              <a:t>|</a:t>
            </a:r>
            <a:r>
              <a:rPr lang="en"/>
              <a:t>*?b?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766975" y="382325"/>
            <a:ext cx="75966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a(a|b)*b</a:t>
            </a:r>
            <a:endParaRPr/>
          </a:p>
        </p:txBody>
      </p:sp>
      <p:pic>
        <p:nvPicPr>
          <p:cNvPr descr="Forma&#10;&#10;Descripción generada automáticamente" id="253" name="Google Shape;25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254" name="Google Shape;25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255" name="Google Shape;255;p36"/>
          <p:cNvPicPr preferRelativeResize="0"/>
          <p:nvPr/>
        </p:nvPicPr>
        <p:blipFill rotWithShape="1">
          <a:blip r:embed="rId5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4301" y="1516525"/>
            <a:ext cx="2007350" cy="32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1650" y="1516524"/>
            <a:ext cx="3322325" cy="180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2454" y="1514019"/>
            <a:ext cx="2007350" cy="3229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 b="0" l="17975" r="18685" t="0"/>
          <a:stretch/>
        </p:blipFill>
        <p:spPr>
          <a:xfrm>
            <a:off x="2629737" y="1225300"/>
            <a:ext cx="1485600" cy="269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>
            <p:ph type="title"/>
          </p:nvPr>
        </p:nvSpPr>
        <p:spPr>
          <a:xfrm>
            <a:off x="773700" y="-216575"/>
            <a:ext cx="75966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a(a|b)*b</a:t>
            </a:r>
            <a:endParaRPr/>
          </a:p>
        </p:txBody>
      </p:sp>
      <p:pic>
        <p:nvPicPr>
          <p:cNvPr descr="Forma&#10;&#10;Descripción generada automáticamente" id="265" name="Google Shape;26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266" name="Google Shape;26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267" name="Google Shape;267;p37"/>
          <p:cNvPicPr preferRelativeResize="0"/>
          <p:nvPr/>
        </p:nvPicPr>
        <p:blipFill rotWithShape="1">
          <a:blip r:embed="rId6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425" y="2887325"/>
            <a:ext cx="2020750" cy="250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8425" y="720026"/>
            <a:ext cx="2020750" cy="225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75900" y="1443651"/>
            <a:ext cx="4409788" cy="22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766975" y="382325"/>
            <a:ext cx="75966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a(a|b)*b</a:t>
            </a:r>
            <a:endParaRPr/>
          </a:p>
        </p:txBody>
      </p:sp>
      <p:pic>
        <p:nvPicPr>
          <p:cNvPr descr="Forma&#10;&#10;Descripción generada automáticamente" id="276" name="Google Shape;27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277" name="Google Shape;27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278" name="Google Shape;278;p38"/>
          <p:cNvPicPr preferRelativeResize="0"/>
          <p:nvPr/>
        </p:nvPicPr>
        <p:blipFill rotWithShape="1">
          <a:blip r:embed="rId5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4831" y="1601756"/>
            <a:ext cx="5038408" cy="27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4100" y="1601750"/>
            <a:ext cx="1684128" cy="274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>
            <p:ph type="title"/>
          </p:nvPr>
        </p:nvSpPr>
        <p:spPr>
          <a:xfrm>
            <a:off x="773700" y="-327450"/>
            <a:ext cx="75966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a(a|b)*b</a:t>
            </a:r>
            <a:endParaRPr/>
          </a:p>
        </p:txBody>
      </p:sp>
      <p:pic>
        <p:nvPicPr>
          <p:cNvPr descr="Forma&#10;&#10;Descripción generada automáticamente" id="286" name="Google Shape;2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287" name="Google Shape;28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288" name="Google Shape;288;p39"/>
          <p:cNvPicPr preferRelativeResize="0"/>
          <p:nvPr/>
        </p:nvPicPr>
        <p:blipFill rotWithShape="1">
          <a:blip r:embed="rId5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/>
          <p:cNvPicPr preferRelativeResize="0"/>
          <p:nvPr/>
        </p:nvPicPr>
        <p:blipFill rotWithShape="1">
          <a:blip r:embed="rId6">
            <a:alphaModFix/>
          </a:blip>
          <a:srcRect b="49251" l="0" r="0" t="0"/>
          <a:stretch/>
        </p:blipFill>
        <p:spPr>
          <a:xfrm>
            <a:off x="454325" y="803900"/>
            <a:ext cx="2319399" cy="122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325" y="2031222"/>
            <a:ext cx="2319400" cy="230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 rotWithShape="1">
          <a:blip r:embed="rId8">
            <a:alphaModFix/>
          </a:blip>
          <a:srcRect b="21414" l="3390" r="0" t="0"/>
          <a:stretch/>
        </p:blipFill>
        <p:spPr>
          <a:xfrm>
            <a:off x="4481825" y="1675288"/>
            <a:ext cx="4572051" cy="17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52612" y="1121851"/>
            <a:ext cx="1550333" cy="27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>
            <p:ph idx="1" type="body"/>
          </p:nvPr>
        </p:nvSpPr>
        <p:spPr>
          <a:xfrm>
            <a:off x="708250" y="1704425"/>
            <a:ext cx="4363800" cy="30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Data structure for representing NFAs 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States: A set of states.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Transitions: A dictionary mapping states to possible transitions (character or epsilon).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Start State: The initial state of the NFA.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Accept State: The final state(s) of the NFA.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98" name="Google Shape;298;p40"/>
          <p:cNvSpPr txBox="1"/>
          <p:nvPr>
            <p:ph type="title"/>
          </p:nvPr>
        </p:nvSpPr>
        <p:spPr>
          <a:xfrm>
            <a:off x="766975" y="382325"/>
            <a:ext cx="38790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</a:pPr>
            <a:r>
              <a:rPr lang="en"/>
              <a:t>NFA Development</a:t>
            </a:r>
            <a:endParaRPr/>
          </a:p>
        </p:txBody>
      </p:sp>
      <p:pic>
        <p:nvPicPr>
          <p:cNvPr id="299" name="Google Shape;299;p40"/>
          <p:cNvPicPr preferRelativeResize="0"/>
          <p:nvPr/>
        </p:nvPicPr>
        <p:blipFill rotWithShape="1">
          <a:blip r:embed="rId3">
            <a:alphaModFix/>
          </a:blip>
          <a:srcRect b="0" l="24682" r="24984" t="0"/>
          <a:stretch/>
        </p:blipFill>
        <p:spPr>
          <a:xfrm>
            <a:off x="5264945" y="0"/>
            <a:ext cx="387905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300" name="Google Shape;30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301" name="Google Shape;30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302" name="Google Shape;302;p40"/>
          <p:cNvPicPr preferRelativeResize="0"/>
          <p:nvPr/>
        </p:nvPicPr>
        <p:blipFill rotWithShape="1">
          <a:blip r:embed="rId6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/>
          <p:nvPr/>
        </p:nvSpPr>
        <p:spPr>
          <a:xfrm>
            <a:off x="3869343" y="1446612"/>
            <a:ext cx="1405200" cy="920100"/>
          </a:xfrm>
          <a:prstGeom prst="rect">
            <a:avLst/>
          </a:prstGeom>
          <a:solidFill>
            <a:srgbClr val="1FD8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1"/>
          <p:cNvSpPr txBox="1"/>
          <p:nvPr>
            <p:ph idx="2" type="title"/>
          </p:nvPr>
        </p:nvSpPr>
        <p:spPr>
          <a:xfrm>
            <a:off x="3774850" y="1485750"/>
            <a:ext cx="1594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9" name="Google Shape;309;p41"/>
          <p:cNvSpPr txBox="1"/>
          <p:nvPr>
            <p:ph type="title"/>
          </p:nvPr>
        </p:nvSpPr>
        <p:spPr>
          <a:xfrm>
            <a:off x="720000" y="3247865"/>
            <a:ext cx="7704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Watch my product demo</a:t>
            </a:r>
            <a:endParaRPr/>
          </a:p>
        </p:txBody>
      </p:sp>
      <p:pic>
        <p:nvPicPr>
          <p:cNvPr descr="Imagen que contiene luz, puesta de sol, caminando, sol&#10;&#10;Descripción generada automáticamente" id="310" name="Google Shape;31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214713"/>
            <a:ext cx="1340902" cy="31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311" name="Google Shape;31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863460" y="152671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312" name="Google Shape;31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549585" y="4089675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313" name="Google Shape;313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073434" y="956462"/>
            <a:ext cx="3322319" cy="88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2266200" y="1077300"/>
            <a:ext cx="4611600" cy="29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If regex is a sequence of characters, why do we need an algorithm to work with them?</a:t>
            </a:r>
            <a:endParaRPr sz="3400"/>
          </a:p>
        </p:txBody>
      </p:sp>
      <p:pic>
        <p:nvPicPr>
          <p:cNvPr descr="Imagen que contiene luz, puesta de sol, caminando, sol&#10;&#10;Descripción generada automáticamente" id="103" name="Google Shape;1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214713"/>
            <a:ext cx="1340902" cy="31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104" name="Google Shape;10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863460" y="152671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105" name="Google Shape;10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549585" y="4089675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106" name="Google Shape;10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073434" y="956462"/>
            <a:ext cx="3322319" cy="88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2" title="Parser_NF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538" y="139938"/>
            <a:ext cx="6484825" cy="48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>
            <p:ph type="title"/>
          </p:nvPr>
        </p:nvSpPr>
        <p:spPr>
          <a:xfrm>
            <a:off x="720000" y="2072700"/>
            <a:ext cx="7704000" cy="99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THANKS!</a:t>
            </a:r>
            <a:endParaRPr/>
          </a:p>
        </p:txBody>
      </p:sp>
      <p:pic>
        <p:nvPicPr>
          <p:cNvPr descr="Imagen que contiene luz, puesta de sol, caminando, sol&#10;&#10;Descripción generada automáticamente" id="324" name="Google Shape;32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214713"/>
            <a:ext cx="1340902" cy="31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325" name="Google Shape;32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863460" y="152671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326" name="Google Shape;32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549585" y="4089675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327" name="Google Shape;327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073434" y="956462"/>
            <a:ext cx="3322319" cy="88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/>
          <p:nvPr/>
        </p:nvSpPr>
        <p:spPr>
          <a:xfrm>
            <a:off x="3869343" y="1446612"/>
            <a:ext cx="1405200" cy="920100"/>
          </a:xfrm>
          <a:prstGeom prst="rect">
            <a:avLst/>
          </a:prstGeom>
          <a:solidFill>
            <a:srgbClr val="1FD8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4"/>
          <p:cNvSpPr txBox="1"/>
          <p:nvPr>
            <p:ph idx="2" type="title"/>
          </p:nvPr>
        </p:nvSpPr>
        <p:spPr>
          <a:xfrm>
            <a:off x="3774850" y="1485750"/>
            <a:ext cx="1594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34" name="Google Shape;334;p44"/>
          <p:cNvSpPr txBox="1"/>
          <p:nvPr>
            <p:ph type="title"/>
          </p:nvPr>
        </p:nvSpPr>
        <p:spPr>
          <a:xfrm>
            <a:off x="720000" y="2605065"/>
            <a:ext cx="7704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</a:t>
            </a:r>
            <a:endParaRPr/>
          </a:p>
        </p:txBody>
      </p:sp>
      <p:pic>
        <p:nvPicPr>
          <p:cNvPr descr="Imagen que contiene luz, puesta de sol, caminando, sol&#10;&#10;Descripción generada automáticamente" id="335" name="Google Shape;3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214713"/>
            <a:ext cx="1340902" cy="31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336" name="Google Shape;33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863460" y="152671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337" name="Google Shape;33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549585" y="4089675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338" name="Google Shape;338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073434" y="956462"/>
            <a:ext cx="3322319" cy="88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idx="1" type="body"/>
          </p:nvPr>
        </p:nvSpPr>
        <p:spPr>
          <a:xfrm>
            <a:off x="720000" y="1883600"/>
            <a:ext cx="7696200" cy="26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put it more </a:t>
            </a:r>
            <a:r>
              <a:rPr lang="en"/>
              <a:t>structurally, While regex is intuitive for humans, computers need a structured way to evaluate it. Thompson's construction transforms regex into an automaton, a machine-readable format that allows </a:t>
            </a:r>
            <a:r>
              <a:rPr lang="en"/>
              <a:t>systematic</a:t>
            </a:r>
            <a:r>
              <a:rPr lang="en"/>
              <a:t> and efficient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pattern matching.</a:t>
            </a:r>
            <a:endParaRPr/>
          </a:p>
        </p:txBody>
      </p:sp>
      <p:sp>
        <p:nvSpPr>
          <p:cNvPr id="344" name="Google Shape;344;p45"/>
          <p:cNvSpPr txBox="1"/>
          <p:nvPr>
            <p:ph type="title"/>
          </p:nvPr>
        </p:nvSpPr>
        <p:spPr>
          <a:xfrm>
            <a:off x="876300" y="450675"/>
            <a:ext cx="7696200" cy="192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regex is a sequence of characters, why do we need an algorithm to work with them?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6"/>
          <p:cNvSpPr txBox="1"/>
          <p:nvPr>
            <p:ph type="title"/>
          </p:nvPr>
        </p:nvSpPr>
        <p:spPr>
          <a:xfrm>
            <a:off x="723900" y="552450"/>
            <a:ext cx="7696200" cy="71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</a:t>
            </a:r>
            <a:r>
              <a:rPr lang="en"/>
              <a:t>does the AST and Parser look like?</a:t>
            </a:r>
            <a:endParaRPr/>
          </a:p>
        </p:txBody>
      </p:sp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" y="2175475"/>
            <a:ext cx="22098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6"/>
          <p:cNvSpPr txBox="1"/>
          <p:nvPr/>
        </p:nvSpPr>
        <p:spPr>
          <a:xfrm>
            <a:off x="3350400" y="2175465"/>
            <a:ext cx="5793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Input: ab*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Tokens: [ a,b,*]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Term: CONCAT(Literal('a'), STAR(Literal('b')))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/>
          <p:nvPr>
            <p:ph idx="1" type="body"/>
          </p:nvPr>
        </p:nvSpPr>
        <p:spPr>
          <a:xfrm>
            <a:off x="719950" y="14225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Tokens are the basic units of a regex, like a, 1, *, or (. The tokenizer converts the input string into a list of tokens, making it easier to process the regex systematically. Tokenization ensures the parser can focus on structure rather than character-by-character processing.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7" name="Google Shape;357;p47"/>
          <p:cNvSpPr txBox="1"/>
          <p:nvPr>
            <p:ph type="title"/>
          </p:nvPr>
        </p:nvSpPr>
        <p:spPr>
          <a:xfrm>
            <a:off x="723900" y="552450"/>
            <a:ext cx="7696200" cy="71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</a:t>
            </a:r>
            <a:r>
              <a:rPr lang="en"/>
              <a:t>tokens?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8"/>
          <p:cNvSpPr txBox="1"/>
          <p:nvPr>
            <p:ph idx="1" type="body"/>
          </p:nvPr>
        </p:nvSpPr>
        <p:spPr>
          <a:xfrm>
            <a:off x="720000" y="1563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 chose the recursive descent approach because it is straightforward to implement and well-suited for the simple grammar of regular expressions. It allows me to directly map the regex grammar rules into functions that build the AST.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3" name="Google Shape;363;p48"/>
          <p:cNvSpPr txBox="1"/>
          <p:nvPr>
            <p:ph type="title"/>
          </p:nvPr>
        </p:nvSpPr>
        <p:spPr>
          <a:xfrm>
            <a:off x="723900" y="552450"/>
            <a:ext cx="7696200" cy="71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did you choose a recursive descent approach for parsing?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9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 used a variety of test cases, including: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Simple regex patterns (a, a*, a |b).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Complex patterns ((a|b)*, ab|c).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Edge cases ("'，a**，（a'）.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 implemented these tests using Python's 'unittest' framework, ensuring the parser worked as expected and handled errors gracefully.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9" name="Google Shape;369;p49"/>
          <p:cNvSpPr txBox="1"/>
          <p:nvPr>
            <p:ph type="title"/>
          </p:nvPr>
        </p:nvSpPr>
        <p:spPr>
          <a:xfrm>
            <a:off x="723900" y="552450"/>
            <a:ext cx="7696200" cy="71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you test Everything?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, Círculo&#10;&#10;Descripción generada automáticamente" id="111" name="Google Shape;111;p25"/>
          <p:cNvPicPr preferRelativeResize="0"/>
          <p:nvPr/>
        </p:nvPicPr>
        <p:blipFill rotWithShape="1">
          <a:blip r:embed="rId3">
            <a:alphaModFix amt="50000"/>
          </a:blip>
          <a:srcRect b="46363" l="47464" r="-10699" t="0"/>
          <a:stretch/>
        </p:blipFill>
        <p:spPr>
          <a:xfrm>
            <a:off x="0" y="2384638"/>
            <a:ext cx="3251961" cy="2758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WAS WORKING ON</a:t>
            </a:r>
            <a:endParaRPr/>
          </a:p>
        </p:txBody>
      </p:sp>
      <p:sp>
        <p:nvSpPr>
          <p:cNvPr id="113" name="Google Shape;113;p25"/>
          <p:cNvSpPr txBox="1"/>
          <p:nvPr>
            <p:ph idx="1" type="subTitle"/>
          </p:nvPr>
        </p:nvSpPr>
        <p:spPr>
          <a:xfrm>
            <a:off x="1196550" y="2816201"/>
            <a:ext cx="3096000" cy="53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Parser of Regex</a:t>
            </a:r>
            <a:endParaRPr/>
          </a:p>
        </p:txBody>
      </p:sp>
      <p:sp>
        <p:nvSpPr>
          <p:cNvPr id="114" name="Google Shape;114;p25"/>
          <p:cNvSpPr txBox="1"/>
          <p:nvPr>
            <p:ph idx="2" type="subTitle"/>
          </p:nvPr>
        </p:nvSpPr>
        <p:spPr>
          <a:xfrm>
            <a:off x="4851450" y="2889800"/>
            <a:ext cx="3096000" cy="70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en"/>
              <a:t>Automaton Construction</a:t>
            </a:r>
            <a:endParaRPr/>
          </a:p>
        </p:txBody>
      </p:sp>
      <p:sp>
        <p:nvSpPr>
          <p:cNvPr id="115" name="Google Shape;115;p25"/>
          <p:cNvSpPr txBox="1"/>
          <p:nvPr>
            <p:ph idx="3" type="subTitle"/>
          </p:nvPr>
        </p:nvSpPr>
        <p:spPr>
          <a:xfrm>
            <a:off x="1320900" y="3361947"/>
            <a:ext cx="28473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a parser to break down the regex into a structured form</a:t>
            </a:r>
            <a:endParaRPr/>
          </a:p>
        </p:txBody>
      </p:sp>
      <p:sp>
        <p:nvSpPr>
          <p:cNvPr id="116" name="Google Shape;116;p25"/>
          <p:cNvSpPr txBox="1"/>
          <p:nvPr>
            <p:ph idx="4" type="subTitle"/>
          </p:nvPr>
        </p:nvSpPr>
        <p:spPr>
          <a:xfrm>
            <a:off x="5024100" y="3516572"/>
            <a:ext cx="27507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"/>
              <a:t>Utilize Thompson’s construction algorithm to translate the parsed regex into an NFA.</a:t>
            </a:r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5957550" y="1729688"/>
            <a:ext cx="883800" cy="883800"/>
          </a:xfrm>
          <a:prstGeom prst="rect">
            <a:avLst/>
          </a:prstGeom>
          <a:solidFill>
            <a:srgbClr val="1FD8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2302650" y="1729688"/>
            <a:ext cx="883800" cy="883800"/>
          </a:xfrm>
          <a:prstGeom prst="rect">
            <a:avLst/>
          </a:prstGeom>
          <a:solidFill>
            <a:srgbClr val="1FD8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25"/>
          <p:cNvGrpSpPr/>
          <p:nvPr/>
        </p:nvGrpSpPr>
        <p:grpSpPr>
          <a:xfrm>
            <a:off x="2556023" y="1983472"/>
            <a:ext cx="377055" cy="376351"/>
            <a:chOff x="3981238" y="2689459"/>
            <a:chExt cx="377055" cy="376351"/>
          </a:xfrm>
        </p:grpSpPr>
        <p:grpSp>
          <p:nvGrpSpPr>
            <p:cNvPr id="120" name="Google Shape;120;p25"/>
            <p:cNvGrpSpPr/>
            <p:nvPr/>
          </p:nvGrpSpPr>
          <p:grpSpPr>
            <a:xfrm>
              <a:off x="4069510" y="2689459"/>
              <a:ext cx="200501" cy="376351"/>
              <a:chOff x="4769264" y="2943459"/>
              <a:chExt cx="200501" cy="376351"/>
            </a:xfrm>
          </p:grpSpPr>
          <p:sp>
            <p:nvSpPr>
              <p:cNvPr id="121" name="Google Shape;121;p25"/>
              <p:cNvSpPr/>
              <p:nvPr/>
            </p:nvSpPr>
            <p:spPr>
              <a:xfrm>
                <a:off x="4769264" y="3031738"/>
                <a:ext cx="200501" cy="288072"/>
              </a:xfrm>
              <a:custGeom>
                <a:rect b="b" l="l" r="r" t="t"/>
                <a:pathLst>
                  <a:path extrusionOk="0" h="288072" w="200501">
                    <a:moveTo>
                      <a:pt x="100256" y="0"/>
                    </a:moveTo>
                    <a:lnTo>
                      <a:pt x="100054" y="0"/>
                    </a:lnTo>
                    <a:cubicBezTo>
                      <a:pt x="44812" y="105"/>
                      <a:pt x="-70" y="45133"/>
                      <a:pt x="0" y="100388"/>
                    </a:cubicBezTo>
                    <a:cubicBezTo>
                      <a:pt x="28" y="124872"/>
                      <a:pt x="9028" y="148505"/>
                      <a:pt x="25292" y="166805"/>
                    </a:cubicBezTo>
                    <a:cubicBezTo>
                      <a:pt x="36049" y="178754"/>
                      <a:pt x="42037" y="194237"/>
                      <a:pt x="42128" y="210313"/>
                    </a:cubicBezTo>
                    <a:lnTo>
                      <a:pt x="42128" y="288072"/>
                    </a:lnTo>
                    <a:lnTo>
                      <a:pt x="158377" y="288072"/>
                    </a:lnTo>
                    <a:lnTo>
                      <a:pt x="158377" y="210627"/>
                    </a:lnTo>
                    <a:cubicBezTo>
                      <a:pt x="158467" y="194404"/>
                      <a:pt x="164497" y="178782"/>
                      <a:pt x="175324" y="166707"/>
                    </a:cubicBezTo>
                    <a:cubicBezTo>
                      <a:pt x="212014" y="125248"/>
                      <a:pt x="208152" y="61892"/>
                      <a:pt x="166686" y="25195"/>
                    </a:cubicBezTo>
                    <a:cubicBezTo>
                      <a:pt x="148359" y="8979"/>
                      <a:pt x="124732" y="21"/>
                      <a:pt x="100256" y="21"/>
                    </a:cubicBezTo>
                    <a:close/>
                    <a:moveTo>
                      <a:pt x="64186" y="266050"/>
                    </a:moveTo>
                    <a:lnTo>
                      <a:pt x="64186" y="236533"/>
                    </a:lnTo>
                    <a:lnTo>
                      <a:pt x="136326" y="236533"/>
                    </a:lnTo>
                    <a:lnTo>
                      <a:pt x="136326" y="266050"/>
                    </a:lnTo>
                    <a:close/>
                    <a:moveTo>
                      <a:pt x="100082" y="111494"/>
                    </a:moveTo>
                    <a:cubicBezTo>
                      <a:pt x="93982" y="111501"/>
                      <a:pt x="89032" y="106551"/>
                      <a:pt x="89025" y="100451"/>
                    </a:cubicBezTo>
                    <a:cubicBezTo>
                      <a:pt x="89018" y="94351"/>
                      <a:pt x="93968" y="89401"/>
                      <a:pt x="100068" y="89394"/>
                    </a:cubicBezTo>
                    <a:cubicBezTo>
                      <a:pt x="106168" y="89387"/>
                      <a:pt x="111117" y="94337"/>
                      <a:pt x="111124" y="100437"/>
                    </a:cubicBezTo>
                    <a:cubicBezTo>
                      <a:pt x="111124" y="100437"/>
                      <a:pt x="111124" y="100444"/>
                      <a:pt x="111124" y="100444"/>
                    </a:cubicBezTo>
                    <a:cubicBezTo>
                      <a:pt x="111117" y="106544"/>
                      <a:pt x="106182" y="111487"/>
                      <a:pt x="100082" y="111494"/>
                    </a:cubicBezTo>
                    <a:close/>
                    <a:moveTo>
                      <a:pt x="158816" y="152088"/>
                    </a:moveTo>
                    <a:cubicBezTo>
                      <a:pt x="144413" y="168199"/>
                      <a:pt x="136409" y="189036"/>
                      <a:pt x="136326" y="210648"/>
                    </a:cubicBezTo>
                    <a:lnTo>
                      <a:pt x="136326" y="214461"/>
                    </a:lnTo>
                    <a:lnTo>
                      <a:pt x="111103" y="214461"/>
                    </a:lnTo>
                    <a:lnTo>
                      <a:pt x="111103" y="131620"/>
                    </a:lnTo>
                    <a:cubicBezTo>
                      <a:pt x="128344" y="125534"/>
                      <a:pt x="137379" y="106621"/>
                      <a:pt x="131285" y="89387"/>
                    </a:cubicBezTo>
                    <a:cubicBezTo>
                      <a:pt x="125199" y="72147"/>
                      <a:pt x="106293" y="63112"/>
                      <a:pt x="89053" y="69198"/>
                    </a:cubicBezTo>
                    <a:cubicBezTo>
                      <a:pt x="71819" y="75291"/>
                      <a:pt x="62777" y="94197"/>
                      <a:pt x="68871" y="111438"/>
                    </a:cubicBezTo>
                    <a:cubicBezTo>
                      <a:pt x="72203" y="120870"/>
                      <a:pt x="79620" y="128288"/>
                      <a:pt x="89053" y="131620"/>
                    </a:cubicBezTo>
                    <a:lnTo>
                      <a:pt x="89053" y="214461"/>
                    </a:lnTo>
                    <a:lnTo>
                      <a:pt x="64186" y="214461"/>
                    </a:lnTo>
                    <a:lnTo>
                      <a:pt x="64186" y="210327"/>
                    </a:lnTo>
                    <a:cubicBezTo>
                      <a:pt x="64095" y="188848"/>
                      <a:pt x="56120" y="168157"/>
                      <a:pt x="41773" y="152172"/>
                    </a:cubicBezTo>
                    <a:cubicBezTo>
                      <a:pt x="13099" y="119873"/>
                      <a:pt x="16041" y="70453"/>
                      <a:pt x="48333" y="41780"/>
                    </a:cubicBezTo>
                    <a:cubicBezTo>
                      <a:pt x="80631" y="13106"/>
                      <a:pt x="130059" y="16041"/>
                      <a:pt x="158732" y="48340"/>
                    </a:cubicBezTo>
                    <a:cubicBezTo>
                      <a:pt x="184986" y="77919"/>
                      <a:pt x="185028" y="122453"/>
                      <a:pt x="158816" y="1520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5"/>
              <p:cNvSpPr/>
              <p:nvPr/>
            </p:nvSpPr>
            <p:spPr>
              <a:xfrm>
                <a:off x="4858317" y="2943459"/>
                <a:ext cx="22050" cy="58845"/>
              </a:xfrm>
              <a:custGeom>
                <a:rect b="b" l="l" r="r" t="t"/>
                <a:pathLst>
                  <a:path extrusionOk="0" h="58845" w="22050">
                    <a:moveTo>
                      <a:pt x="0" y="0"/>
                    </a:moveTo>
                    <a:lnTo>
                      <a:pt x="22051" y="0"/>
                    </a:lnTo>
                    <a:lnTo>
                      <a:pt x="22051" y="58846"/>
                    </a:lnTo>
                    <a:lnTo>
                      <a:pt x="0" y="588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25"/>
            <p:cNvSpPr/>
            <p:nvPr/>
          </p:nvSpPr>
          <p:spPr>
            <a:xfrm>
              <a:off x="4065802" y="2709286"/>
              <a:ext cx="48520" cy="61982"/>
            </a:xfrm>
            <a:custGeom>
              <a:rect b="b" l="l" r="r" t="t"/>
              <a:pathLst>
                <a:path extrusionOk="0" h="61982" w="48520">
                  <a:moveTo>
                    <a:pt x="19094" y="0"/>
                  </a:moveTo>
                  <a:lnTo>
                    <a:pt x="48521" y="50961"/>
                  </a:lnTo>
                  <a:lnTo>
                    <a:pt x="29419" y="61983"/>
                  </a:lnTo>
                  <a:lnTo>
                    <a:pt x="0" y="11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4000891" y="2774322"/>
              <a:ext cx="61982" cy="48514"/>
            </a:xfrm>
            <a:custGeom>
              <a:rect b="b" l="l" r="r" t="t"/>
              <a:pathLst>
                <a:path extrusionOk="0" h="48514" w="61982">
                  <a:moveTo>
                    <a:pt x="11029" y="0"/>
                  </a:moveTo>
                  <a:lnTo>
                    <a:pt x="61983" y="29419"/>
                  </a:lnTo>
                  <a:lnTo>
                    <a:pt x="50961" y="48514"/>
                  </a:lnTo>
                  <a:lnTo>
                    <a:pt x="0" y="190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3981238" y="2867132"/>
              <a:ext cx="58845" cy="22050"/>
            </a:xfrm>
            <a:custGeom>
              <a:rect b="b" l="l" r="r" t="t"/>
              <a:pathLst>
                <a:path extrusionOk="0" h="22050" w="58845">
                  <a:moveTo>
                    <a:pt x="0" y="0"/>
                  </a:moveTo>
                  <a:lnTo>
                    <a:pt x="58846" y="0"/>
                  </a:lnTo>
                  <a:lnTo>
                    <a:pt x="58846" y="22051"/>
                  </a:lnTo>
                  <a:lnTo>
                    <a:pt x="0" y="22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4001065" y="2933430"/>
              <a:ext cx="61982" cy="48521"/>
            </a:xfrm>
            <a:custGeom>
              <a:rect b="b" l="l" r="r" t="t"/>
              <a:pathLst>
                <a:path extrusionOk="0" h="48521" w="61982">
                  <a:moveTo>
                    <a:pt x="11022" y="48521"/>
                  </a:moveTo>
                  <a:lnTo>
                    <a:pt x="0" y="29419"/>
                  </a:lnTo>
                  <a:lnTo>
                    <a:pt x="50954" y="0"/>
                  </a:lnTo>
                  <a:lnTo>
                    <a:pt x="61983" y="19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4276659" y="2933137"/>
              <a:ext cx="61982" cy="48514"/>
            </a:xfrm>
            <a:custGeom>
              <a:rect b="b" l="l" r="r" t="t"/>
              <a:pathLst>
                <a:path extrusionOk="0" h="48514" w="61982">
                  <a:moveTo>
                    <a:pt x="50961" y="48514"/>
                  </a:moveTo>
                  <a:lnTo>
                    <a:pt x="0" y="19095"/>
                  </a:lnTo>
                  <a:lnTo>
                    <a:pt x="11029" y="0"/>
                  </a:lnTo>
                  <a:lnTo>
                    <a:pt x="61982" y="29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4299448" y="2866784"/>
              <a:ext cx="58845" cy="22050"/>
            </a:xfrm>
            <a:custGeom>
              <a:rect b="b" l="l" r="r" t="t"/>
              <a:pathLst>
                <a:path extrusionOk="0" h="22050" w="58845">
                  <a:moveTo>
                    <a:pt x="0" y="0"/>
                  </a:moveTo>
                  <a:lnTo>
                    <a:pt x="58846" y="0"/>
                  </a:lnTo>
                  <a:lnTo>
                    <a:pt x="58846" y="22051"/>
                  </a:lnTo>
                  <a:lnTo>
                    <a:pt x="0" y="22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4276477" y="2773994"/>
              <a:ext cx="61982" cy="48521"/>
            </a:xfrm>
            <a:custGeom>
              <a:rect b="b" l="l" r="r" t="t"/>
              <a:pathLst>
                <a:path extrusionOk="0" h="48521" w="61982">
                  <a:moveTo>
                    <a:pt x="50961" y="0"/>
                  </a:moveTo>
                  <a:lnTo>
                    <a:pt x="61983" y="19095"/>
                  </a:lnTo>
                  <a:lnTo>
                    <a:pt x="11022" y="48521"/>
                  </a:lnTo>
                  <a:lnTo>
                    <a:pt x="0" y="29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4224910" y="2709090"/>
              <a:ext cx="48520" cy="62010"/>
            </a:xfrm>
            <a:custGeom>
              <a:rect b="b" l="l" r="r" t="t"/>
              <a:pathLst>
                <a:path extrusionOk="0" h="62010" w="48520">
                  <a:moveTo>
                    <a:pt x="19094" y="62011"/>
                  </a:moveTo>
                  <a:lnTo>
                    <a:pt x="0" y="50961"/>
                  </a:lnTo>
                  <a:lnTo>
                    <a:pt x="29426" y="0"/>
                  </a:lnTo>
                  <a:lnTo>
                    <a:pt x="48521" y="110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5"/>
          <p:cNvGrpSpPr/>
          <p:nvPr/>
        </p:nvGrpSpPr>
        <p:grpSpPr>
          <a:xfrm>
            <a:off x="6210922" y="1990772"/>
            <a:ext cx="377055" cy="377069"/>
            <a:chOff x="4795568" y="3290812"/>
            <a:chExt cx="377055" cy="377069"/>
          </a:xfrm>
        </p:grpSpPr>
        <p:sp>
          <p:nvSpPr>
            <p:cNvPr id="132" name="Google Shape;132;p25"/>
            <p:cNvSpPr/>
            <p:nvPr/>
          </p:nvSpPr>
          <p:spPr>
            <a:xfrm>
              <a:off x="4839752" y="3334997"/>
              <a:ext cx="236951" cy="236943"/>
            </a:xfrm>
            <a:custGeom>
              <a:rect b="b" l="l" r="r" t="t"/>
              <a:pathLst>
                <a:path extrusionOk="0" h="236943" w="236951">
                  <a:moveTo>
                    <a:pt x="118472" y="0"/>
                  </a:moveTo>
                  <a:cubicBezTo>
                    <a:pt x="53143" y="0"/>
                    <a:pt x="0" y="53143"/>
                    <a:pt x="0" y="118472"/>
                  </a:cubicBezTo>
                  <a:cubicBezTo>
                    <a:pt x="0" y="183801"/>
                    <a:pt x="53143" y="236944"/>
                    <a:pt x="118472" y="236944"/>
                  </a:cubicBezTo>
                  <a:cubicBezTo>
                    <a:pt x="183801" y="236944"/>
                    <a:pt x="236951" y="183801"/>
                    <a:pt x="236951" y="118472"/>
                  </a:cubicBezTo>
                  <a:cubicBezTo>
                    <a:pt x="236951" y="53143"/>
                    <a:pt x="183801" y="0"/>
                    <a:pt x="118479" y="0"/>
                  </a:cubicBezTo>
                  <a:close/>
                  <a:moveTo>
                    <a:pt x="118472" y="214852"/>
                  </a:moveTo>
                  <a:cubicBezTo>
                    <a:pt x="65322" y="214852"/>
                    <a:pt x="22086" y="171629"/>
                    <a:pt x="22086" y="118472"/>
                  </a:cubicBezTo>
                  <a:cubicBezTo>
                    <a:pt x="22086" y="65315"/>
                    <a:pt x="65308" y="22085"/>
                    <a:pt x="118472" y="22085"/>
                  </a:cubicBezTo>
                  <a:cubicBezTo>
                    <a:pt x="171636" y="22085"/>
                    <a:pt x="214852" y="65308"/>
                    <a:pt x="214852" y="118472"/>
                  </a:cubicBezTo>
                  <a:cubicBezTo>
                    <a:pt x="214852" y="171636"/>
                    <a:pt x="171629" y="214852"/>
                    <a:pt x="118472" y="2148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795568" y="3290812"/>
              <a:ext cx="377055" cy="377069"/>
            </a:xfrm>
            <a:custGeom>
              <a:rect b="b" l="l" r="r" t="t"/>
              <a:pathLst>
                <a:path extrusionOk="0" h="377069" w="377055">
                  <a:moveTo>
                    <a:pt x="377055" y="324958"/>
                  </a:moveTo>
                  <a:lnTo>
                    <a:pt x="300690" y="248593"/>
                  </a:lnTo>
                  <a:cubicBezTo>
                    <a:pt x="316808" y="222834"/>
                    <a:pt x="325341" y="193045"/>
                    <a:pt x="325306" y="162657"/>
                  </a:cubicBezTo>
                  <a:cubicBezTo>
                    <a:pt x="325306" y="72970"/>
                    <a:pt x="252344" y="0"/>
                    <a:pt x="162657" y="0"/>
                  </a:cubicBezTo>
                  <a:cubicBezTo>
                    <a:pt x="72970" y="0"/>
                    <a:pt x="0" y="72963"/>
                    <a:pt x="0" y="162657"/>
                  </a:cubicBezTo>
                  <a:cubicBezTo>
                    <a:pt x="0" y="252351"/>
                    <a:pt x="72970" y="325328"/>
                    <a:pt x="162657" y="325328"/>
                  </a:cubicBezTo>
                  <a:cubicBezTo>
                    <a:pt x="193045" y="325362"/>
                    <a:pt x="222834" y="316829"/>
                    <a:pt x="248593" y="300705"/>
                  </a:cubicBezTo>
                  <a:lnTo>
                    <a:pt x="324958" y="377069"/>
                  </a:lnTo>
                  <a:close/>
                  <a:moveTo>
                    <a:pt x="22092" y="162657"/>
                  </a:moveTo>
                  <a:cubicBezTo>
                    <a:pt x="22092" y="85149"/>
                    <a:pt x="85149" y="22092"/>
                    <a:pt x="162657" y="22092"/>
                  </a:cubicBezTo>
                  <a:cubicBezTo>
                    <a:pt x="240165" y="22092"/>
                    <a:pt x="303214" y="85149"/>
                    <a:pt x="303214" y="162657"/>
                  </a:cubicBezTo>
                  <a:cubicBezTo>
                    <a:pt x="303214" y="240165"/>
                    <a:pt x="240165" y="303221"/>
                    <a:pt x="162657" y="303221"/>
                  </a:cubicBezTo>
                  <a:cubicBezTo>
                    <a:pt x="85149" y="303221"/>
                    <a:pt x="22092" y="240165"/>
                    <a:pt x="22092" y="162657"/>
                  </a:cubicBezTo>
                  <a:close/>
                  <a:moveTo>
                    <a:pt x="287570" y="266712"/>
                  </a:moveTo>
                  <a:lnTo>
                    <a:pt x="345816" y="324958"/>
                  </a:lnTo>
                  <a:lnTo>
                    <a:pt x="324958" y="345817"/>
                  </a:lnTo>
                  <a:lnTo>
                    <a:pt x="266712" y="287570"/>
                  </a:lnTo>
                  <a:cubicBezTo>
                    <a:pt x="274276" y="281254"/>
                    <a:pt x="281254" y="274276"/>
                    <a:pt x="287570" y="2667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894569" y="3410971"/>
              <a:ext cx="127304" cy="92830"/>
            </a:xfrm>
            <a:custGeom>
              <a:rect b="b" l="l" r="r" t="t"/>
              <a:pathLst>
                <a:path extrusionOk="0" h="92830" w="127304">
                  <a:moveTo>
                    <a:pt x="50096" y="61557"/>
                  </a:moveTo>
                  <a:lnTo>
                    <a:pt x="15623" y="27077"/>
                  </a:lnTo>
                  <a:lnTo>
                    <a:pt x="0" y="42735"/>
                  </a:lnTo>
                  <a:lnTo>
                    <a:pt x="50096" y="92831"/>
                  </a:lnTo>
                  <a:lnTo>
                    <a:pt x="127305" y="15623"/>
                  </a:lnTo>
                  <a:lnTo>
                    <a:pt x="11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Una estrella de color negro&#10;&#10;Descripción generada automáticamente con confianza baja" id="135" name="Google Shape;1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8067618" y="-548422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090" y="4548266"/>
            <a:ext cx="845820" cy="68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708250" y="1704425"/>
            <a:ext cx="4363800" cy="30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Define a regular expression syntax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Operators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Character Set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Operator </a:t>
            </a:r>
            <a:r>
              <a:rPr lang="en">
                <a:solidFill>
                  <a:schemeClr val="lt1"/>
                </a:solidFill>
              </a:rPr>
              <a:t>Precedence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Development of the parser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Tokenize regex input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Recursive descent approach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Development of NFA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Create a data structure to represent the NFA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26"/>
          <p:cNvSpPr txBox="1"/>
          <p:nvPr>
            <p:ph type="title"/>
          </p:nvPr>
        </p:nvSpPr>
        <p:spPr>
          <a:xfrm>
            <a:off x="766975" y="382325"/>
            <a:ext cx="38790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</a:pPr>
            <a:r>
              <a:rPr lang="en"/>
              <a:t>ABOUT THE PROJECT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0" l="24682" r="24984" t="0"/>
          <a:stretch/>
        </p:blipFill>
        <p:spPr>
          <a:xfrm>
            <a:off x="5264945" y="0"/>
            <a:ext cx="387905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144" name="Google Shape;1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145" name="Google Shape;14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146" name="Google Shape;146;p26"/>
          <p:cNvPicPr preferRelativeResize="0"/>
          <p:nvPr/>
        </p:nvPicPr>
        <p:blipFill rotWithShape="1">
          <a:blip r:embed="rId6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3869343" y="1446612"/>
            <a:ext cx="1405200" cy="920100"/>
          </a:xfrm>
          <a:prstGeom prst="rect">
            <a:avLst/>
          </a:prstGeom>
          <a:solidFill>
            <a:srgbClr val="1FD8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7"/>
          <p:cNvSpPr txBox="1"/>
          <p:nvPr>
            <p:ph idx="2" type="title"/>
          </p:nvPr>
        </p:nvSpPr>
        <p:spPr>
          <a:xfrm>
            <a:off x="3774850" y="1485750"/>
            <a:ext cx="1594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1</a:t>
            </a:r>
            <a:endParaRPr/>
          </a:p>
        </p:txBody>
      </p:sp>
      <p:sp>
        <p:nvSpPr>
          <p:cNvPr id="153" name="Google Shape;153;p27"/>
          <p:cNvSpPr txBox="1"/>
          <p:nvPr>
            <p:ph type="title"/>
          </p:nvPr>
        </p:nvSpPr>
        <p:spPr>
          <a:xfrm>
            <a:off x="720000" y="2690115"/>
            <a:ext cx="7704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Regex Matters</a:t>
            </a:r>
            <a:endParaRPr/>
          </a:p>
        </p:txBody>
      </p:sp>
      <p:pic>
        <p:nvPicPr>
          <p:cNvPr descr="Imagen que contiene luz, puesta de sol, caminando, sol&#10;&#10;Descripción generada automáticamente"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214713"/>
            <a:ext cx="1340902" cy="31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155" name="Google Shape;15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863460" y="152671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156" name="Google Shape;15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549585" y="4089675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157" name="Google Shape;15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073434" y="956462"/>
            <a:ext cx="3322319" cy="88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pción generada automáticamente" id="162" name="Google Shape;1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163" name="Google Shape;16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164" name="Google Shape;164;p28"/>
          <p:cNvPicPr preferRelativeResize="0"/>
          <p:nvPr/>
        </p:nvPicPr>
        <p:blipFill rotWithShape="1">
          <a:blip r:embed="rId5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>
            <p:ph type="title"/>
          </p:nvPr>
        </p:nvSpPr>
        <p:spPr>
          <a:xfrm>
            <a:off x="448600" y="629150"/>
            <a:ext cx="82317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</a:pPr>
            <a:r>
              <a:rPr lang="en"/>
              <a:t>Email Address Validation</a:t>
            </a:r>
            <a:endParaRPr/>
          </a:p>
        </p:txBody>
      </p:sp>
      <p:sp>
        <p:nvSpPr>
          <p:cNvPr id="166" name="Google Shape;166;p28"/>
          <p:cNvSpPr/>
          <p:nvPr/>
        </p:nvSpPr>
        <p:spPr>
          <a:xfrm>
            <a:off x="915100" y="2047150"/>
            <a:ext cx="7307400" cy="2290800"/>
          </a:xfrm>
          <a:prstGeom prst="rect">
            <a:avLst/>
          </a:prstGeom>
          <a:solidFill>
            <a:srgbClr val="1FD8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915025" y="2061650"/>
            <a:ext cx="7307400" cy="22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^[a-zA-Z0-9._%+-]+@</a:t>
            </a:r>
            <a:r>
              <a:rPr lang="en">
                <a:solidFill>
                  <a:schemeClr val="lt1"/>
                </a:solidFill>
              </a:rPr>
              <a:t>   </a:t>
            </a:r>
            <a:r>
              <a:rPr lang="en">
                <a:solidFill>
                  <a:schemeClr val="lt1"/>
                </a:solidFill>
              </a:rPr>
              <a:t> [a-zA-Z0-9.-]+\.  [a-zA-Z]{2,}$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Kive7791@    colorado.   edu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2444925" y="2175700"/>
            <a:ext cx="1772100" cy="372300"/>
          </a:xfrm>
          <a:prstGeom prst="rect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4264375" y="2175700"/>
            <a:ext cx="1315500" cy="3723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627325" y="2175700"/>
            <a:ext cx="1089300" cy="372300"/>
          </a:xfrm>
          <a:prstGeom prst="rect">
            <a:avLst/>
          </a:prstGeom>
          <a:noFill/>
          <a:ln cap="flat" cmpd="sng" w="381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5333500" y="3006400"/>
            <a:ext cx="446400" cy="372300"/>
          </a:xfrm>
          <a:prstGeom prst="rect">
            <a:avLst/>
          </a:prstGeom>
          <a:noFill/>
          <a:ln cap="flat" cmpd="sng" w="381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4441261" y="3009220"/>
            <a:ext cx="845700" cy="372300"/>
          </a:xfrm>
          <a:prstGeom prst="rect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3384375" y="3006400"/>
            <a:ext cx="1010400" cy="372300"/>
          </a:xfrm>
          <a:prstGeom prst="rect">
            <a:avLst/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472075" y="1378625"/>
            <a:ext cx="4611600" cy="36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Operators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Concatenation (AB): Matches A followed by B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Union(A|B): Matches either A or B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Kleene Star (A*): Matches zero or more occurrences of A.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Parentheses ((A|B)*): Group expressions for operator precedence.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Character Set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Single characters: a,b,c, etc.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Operational: Support predefined sets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Operator Precedence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Parentheses (( ))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Kleene Star (*)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Concatenation (AB) 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Union (A|B)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9" name="Google Shape;179;p29"/>
          <p:cNvSpPr txBox="1"/>
          <p:nvPr>
            <p:ph type="title"/>
          </p:nvPr>
        </p:nvSpPr>
        <p:spPr>
          <a:xfrm>
            <a:off x="266200" y="382325"/>
            <a:ext cx="4998900" cy="9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</a:pPr>
            <a:r>
              <a:rPr lang="en"/>
              <a:t>Regular expression syntax</a:t>
            </a:r>
            <a:endParaRPr/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b="0" l="24682" r="24984" t="0"/>
          <a:stretch/>
        </p:blipFill>
        <p:spPr>
          <a:xfrm>
            <a:off x="5264945" y="0"/>
            <a:ext cx="387905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181" name="Google Shape;18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182" name="Google Shape;18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183" name="Google Shape;183;p29"/>
          <p:cNvPicPr preferRelativeResize="0"/>
          <p:nvPr/>
        </p:nvPicPr>
        <p:blipFill rotWithShape="1">
          <a:blip r:embed="rId6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708250" y="1704425"/>
            <a:ext cx="4363800" cy="30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Tokenize regex input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</a:rPr>
              <a:t>Convert the regex string into a sequence of tokens (e.g., a , |, *, (, )).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Recursive descent approach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9" name="Google Shape;189;p30"/>
          <p:cNvSpPr txBox="1"/>
          <p:nvPr>
            <p:ph type="title"/>
          </p:nvPr>
        </p:nvSpPr>
        <p:spPr>
          <a:xfrm>
            <a:off x="766975" y="382325"/>
            <a:ext cx="3879000" cy="13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Mono"/>
              <a:buNone/>
            </a:pPr>
            <a:r>
              <a:rPr lang="en"/>
              <a:t>P</a:t>
            </a:r>
            <a:r>
              <a:rPr lang="en"/>
              <a:t>arser Development</a:t>
            </a:r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b="0" l="24682" r="24984" t="0"/>
          <a:stretch/>
        </p:blipFill>
        <p:spPr>
          <a:xfrm>
            <a:off x="5264945" y="0"/>
            <a:ext cx="3879055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191" name="Google Shape;19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376191" y="3988592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192" name="Google Shape;19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840163">
            <a:off x="5368663" y="872706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Círculo&#10;&#10;Descripción generada automáticamente" id="193" name="Google Shape;193;p30"/>
          <p:cNvPicPr preferRelativeResize="0"/>
          <p:nvPr/>
        </p:nvPicPr>
        <p:blipFill rotWithShape="1">
          <a:blip r:embed="rId6">
            <a:alphaModFix amt="50000"/>
          </a:blip>
          <a:srcRect b="46363" l="0" r="52805" t="0"/>
          <a:stretch/>
        </p:blipFill>
        <p:spPr>
          <a:xfrm>
            <a:off x="6716556" y="2384638"/>
            <a:ext cx="2427446" cy="275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>
            <a:off x="3869343" y="1446612"/>
            <a:ext cx="1405200" cy="920100"/>
          </a:xfrm>
          <a:prstGeom prst="rect">
            <a:avLst/>
          </a:prstGeom>
          <a:solidFill>
            <a:srgbClr val="1FD8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1"/>
          <p:cNvSpPr txBox="1"/>
          <p:nvPr>
            <p:ph idx="2" type="title"/>
          </p:nvPr>
        </p:nvSpPr>
        <p:spPr>
          <a:xfrm>
            <a:off x="3774850" y="1485750"/>
            <a:ext cx="1594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0" name="Google Shape;200;p31"/>
          <p:cNvSpPr txBox="1"/>
          <p:nvPr>
            <p:ph type="title"/>
          </p:nvPr>
        </p:nvSpPr>
        <p:spPr>
          <a:xfrm>
            <a:off x="720000" y="2507078"/>
            <a:ext cx="7704000" cy="22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Thompson’s Construction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</a:t>
            </a:r>
            <a:endParaRPr/>
          </a:p>
        </p:txBody>
      </p:sp>
      <p:pic>
        <p:nvPicPr>
          <p:cNvPr descr="Imagen que contiene luz, puesta de sol, caminando, sol&#10;&#10;Descripción generada automáticamente" id="201" name="Google Shape;20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214713"/>
            <a:ext cx="1340902" cy="31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estrella de color negro&#10;&#10;Descripción generada automáticamente con confianza baja" id="202" name="Google Shape;20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40163">
            <a:off x="5863460" y="152671"/>
            <a:ext cx="1413641" cy="220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203" name="Google Shape;20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549585" y="4089675"/>
            <a:ext cx="3322319" cy="880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" id="204" name="Google Shape;20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073434" y="956462"/>
            <a:ext cx="3322319" cy="88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imated IT Services Project Proposal by Slidesgo">
  <a:themeElements>
    <a:clrScheme name="Simple Light">
      <a:dk1>
        <a:srgbClr val="262625"/>
      </a:dk1>
      <a:lt1>
        <a:srgbClr val="FFFFFF"/>
      </a:lt1>
      <a:dk2>
        <a:srgbClr val="1FD81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